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handoutMasterIdLst>
    <p:handoutMasterId r:id="rId13"/>
  </p:handoutMasterIdLst>
  <p:sldIdLst>
    <p:sldId id="256" r:id="rId2"/>
    <p:sldId id="257" r:id="rId3"/>
    <p:sldId id="258" r:id="rId4"/>
    <p:sldId id="259" r:id="rId5"/>
    <p:sldId id="260" r:id="rId6"/>
    <p:sldId id="261" r:id="rId7"/>
    <p:sldId id="264" r:id="rId8"/>
    <p:sldId id="265" r:id="rId9"/>
    <p:sldId id="267" r:id="rId10"/>
    <p:sldId id="266" r:id="rId11"/>
    <p:sldId id="268" r:id="rId12"/>
  </p:sldIdLst>
  <p:sldSz cx="9144000" cy="6858000" type="screen4x3"/>
  <p:notesSz cx="6669088" cy="992822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104" d="100"/>
          <a:sy n="104" d="100"/>
        </p:scale>
        <p:origin x="-174" y="-84"/>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handoutMaster" Target="handoutMasters/handout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889938" cy="496411"/>
          </a:xfrm>
          <a:prstGeom prst="rect">
            <a:avLst/>
          </a:prstGeom>
        </p:spPr>
        <p:txBody>
          <a:bodyPr vert="horz" lIns="91440" tIns="45720" rIns="91440" bIns="45720" rtlCol="0"/>
          <a:lstStyle>
            <a:lvl1pPr algn="l">
              <a:defRPr sz="1200"/>
            </a:lvl1pPr>
          </a:lstStyle>
          <a:p>
            <a:endParaRPr lang="en-MY"/>
          </a:p>
        </p:txBody>
      </p:sp>
      <p:sp>
        <p:nvSpPr>
          <p:cNvPr id="3" name="Date Placeholder 2"/>
          <p:cNvSpPr>
            <a:spLocks noGrp="1"/>
          </p:cNvSpPr>
          <p:nvPr>
            <p:ph type="dt" sz="quarter" idx="1"/>
          </p:nvPr>
        </p:nvSpPr>
        <p:spPr>
          <a:xfrm>
            <a:off x="3777607" y="0"/>
            <a:ext cx="2889938" cy="496411"/>
          </a:xfrm>
          <a:prstGeom prst="rect">
            <a:avLst/>
          </a:prstGeom>
        </p:spPr>
        <p:txBody>
          <a:bodyPr vert="horz" lIns="91440" tIns="45720" rIns="91440" bIns="45720" rtlCol="0"/>
          <a:lstStyle>
            <a:lvl1pPr algn="r">
              <a:defRPr sz="1200"/>
            </a:lvl1pPr>
          </a:lstStyle>
          <a:p>
            <a:fld id="{A59B5B90-7E2E-42CF-90A8-63CC2C5F394B}" type="datetimeFigureOut">
              <a:rPr lang="en-US" smtClean="0"/>
              <a:pPr/>
              <a:t>7/13/2009</a:t>
            </a:fld>
            <a:endParaRPr lang="en-MY"/>
          </a:p>
        </p:txBody>
      </p:sp>
      <p:sp>
        <p:nvSpPr>
          <p:cNvPr id="4" name="Footer Placeholder 3"/>
          <p:cNvSpPr>
            <a:spLocks noGrp="1"/>
          </p:cNvSpPr>
          <p:nvPr>
            <p:ph type="ftr" sz="quarter" idx="2"/>
          </p:nvPr>
        </p:nvSpPr>
        <p:spPr>
          <a:xfrm>
            <a:off x="0" y="9430091"/>
            <a:ext cx="2889938" cy="496411"/>
          </a:xfrm>
          <a:prstGeom prst="rect">
            <a:avLst/>
          </a:prstGeom>
        </p:spPr>
        <p:txBody>
          <a:bodyPr vert="horz" lIns="91440" tIns="45720" rIns="91440" bIns="45720" rtlCol="0" anchor="b"/>
          <a:lstStyle>
            <a:lvl1pPr algn="l">
              <a:defRPr sz="1200"/>
            </a:lvl1pPr>
          </a:lstStyle>
          <a:p>
            <a:endParaRPr lang="en-MY"/>
          </a:p>
        </p:txBody>
      </p:sp>
      <p:sp>
        <p:nvSpPr>
          <p:cNvPr id="5" name="Slide Number Placeholder 4"/>
          <p:cNvSpPr>
            <a:spLocks noGrp="1"/>
          </p:cNvSpPr>
          <p:nvPr>
            <p:ph type="sldNum" sz="quarter" idx="3"/>
          </p:nvPr>
        </p:nvSpPr>
        <p:spPr>
          <a:xfrm>
            <a:off x="3777607" y="9430091"/>
            <a:ext cx="2889938" cy="496411"/>
          </a:xfrm>
          <a:prstGeom prst="rect">
            <a:avLst/>
          </a:prstGeom>
        </p:spPr>
        <p:txBody>
          <a:bodyPr vert="horz" lIns="91440" tIns="45720" rIns="91440" bIns="45720" rtlCol="0" anchor="b"/>
          <a:lstStyle>
            <a:lvl1pPr algn="r">
              <a:defRPr sz="1200"/>
            </a:lvl1pPr>
          </a:lstStyle>
          <a:p>
            <a:fld id="{D7F5389C-036B-44D0-B736-5733379C9D99}" type="slidenum">
              <a:rPr lang="en-MY" smtClean="0"/>
              <a:pPr/>
              <a:t>‹#›</a:t>
            </a:fld>
            <a:endParaRPr lang="en-MY"/>
          </a:p>
        </p:txBody>
      </p:sp>
    </p:spTree>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4" name="Title 13"/>
          <p:cNvSpPr>
            <a:spLocks noGrp="1"/>
          </p:cNvSpPr>
          <p:nvPr>
            <p:ph type="ctrTitle"/>
          </p:nvPr>
        </p:nvSpPr>
        <p:spPr>
          <a:xfrm>
            <a:off x="1432560" y="359898"/>
            <a:ext cx="7406640" cy="1472184"/>
          </a:xfrm>
        </p:spPr>
        <p:txBody>
          <a:bodyPr anchor="b"/>
          <a:lstStyle>
            <a:lvl1pPr algn="l">
              <a:defRPr/>
            </a:lvl1pPr>
            <a:extLst/>
          </a:lstStyle>
          <a:p>
            <a:r>
              <a:rPr kumimoji="0" lang="en-US" smtClean="0"/>
              <a:t>Click to edit Master title style</a:t>
            </a:r>
            <a:endParaRPr kumimoji="0" lang="en-US"/>
          </a:p>
        </p:txBody>
      </p:sp>
      <p:sp>
        <p:nvSpPr>
          <p:cNvPr id="22" name="Subtitle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7" name="Date Placeholder 6"/>
          <p:cNvSpPr>
            <a:spLocks noGrp="1"/>
          </p:cNvSpPr>
          <p:nvPr>
            <p:ph type="dt" sz="half" idx="10"/>
          </p:nvPr>
        </p:nvSpPr>
        <p:spPr/>
        <p:txBody>
          <a:bodyPr/>
          <a:lstStyle>
            <a:extLst/>
          </a:lstStyle>
          <a:p>
            <a:fld id="{C9AD906A-33E1-4B4B-BBBD-B2802B6E16A6}" type="datetimeFigureOut">
              <a:rPr lang="en-US" smtClean="0"/>
              <a:pPr/>
              <a:t>7/13/2009</a:t>
            </a:fld>
            <a:endParaRPr lang="en-US"/>
          </a:p>
        </p:txBody>
      </p:sp>
      <p:sp>
        <p:nvSpPr>
          <p:cNvPr id="20" name="Footer Placeholder 19"/>
          <p:cNvSpPr>
            <a:spLocks noGrp="1"/>
          </p:cNvSpPr>
          <p:nvPr>
            <p:ph type="ftr" sz="quarter" idx="11"/>
          </p:nvPr>
        </p:nvSpPr>
        <p:spPr/>
        <p:txBody>
          <a:bodyPr/>
          <a:lstStyle>
            <a:extLst/>
          </a:lstStyle>
          <a:p>
            <a:endParaRPr lang="en-US"/>
          </a:p>
        </p:txBody>
      </p:sp>
      <p:sp>
        <p:nvSpPr>
          <p:cNvPr id="10" name="Slide Number Placeholder 9"/>
          <p:cNvSpPr>
            <a:spLocks noGrp="1"/>
          </p:cNvSpPr>
          <p:nvPr>
            <p:ph type="sldNum" sz="quarter" idx="12"/>
          </p:nvPr>
        </p:nvSpPr>
        <p:spPr/>
        <p:txBody>
          <a:bodyPr/>
          <a:lstStyle>
            <a:extLst/>
          </a:lstStyle>
          <a:p>
            <a:fld id="{40972E50-8DCD-40E1-AC99-1CF20A7F827C}" type="slidenum">
              <a:rPr lang="en-US" smtClean="0"/>
              <a:pPr/>
              <a:t>‹#›</a:t>
            </a:fld>
            <a:endParaRPr lang="en-US"/>
          </a:p>
        </p:txBody>
      </p:sp>
      <p:sp>
        <p:nvSpPr>
          <p:cNvPr id="8" name="Oval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l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C9AD906A-33E1-4B4B-BBBD-B2802B6E16A6}" type="datetimeFigureOut">
              <a:rPr lang="en-US" smtClean="0"/>
              <a:pPr/>
              <a:t>7/13/2009</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40972E50-8DCD-40E1-AC99-1CF20A7F827C}"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274639"/>
            <a:ext cx="1828800" cy="5851525"/>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1143000" y="274640"/>
            <a:ext cx="55626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C9AD906A-33E1-4B4B-BBBD-B2802B6E16A6}" type="datetimeFigureOut">
              <a:rPr lang="en-US" smtClean="0"/>
              <a:pPr/>
              <a:t>7/13/2009</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40972E50-8DCD-40E1-AC99-1CF20A7F827C}"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C9AD906A-33E1-4B4B-BBBD-B2802B6E16A6}" type="datetimeFigureOut">
              <a:rPr lang="en-US" smtClean="0"/>
              <a:pPr/>
              <a:t>7/13/2009</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40972E50-8DCD-40E1-AC99-1CF20A7F827C}"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C9AD906A-33E1-4B4B-BBBD-B2802B6E16A6}" type="datetimeFigureOut">
              <a:rPr lang="en-US" smtClean="0"/>
              <a:pPr/>
              <a:t>7/13/2009</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40972E50-8DCD-40E1-AC99-1CF20A7F827C}" type="slidenum">
              <a:rPr lang="en-US" smtClean="0"/>
              <a:pPr/>
              <a:t>‹#›</a:t>
            </a:fld>
            <a:endParaRPr lang="en-US"/>
          </a:p>
        </p:txBody>
      </p:sp>
      <p:sp>
        <p:nvSpPr>
          <p:cNvPr id="10" name="Rectangle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l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l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C9AD906A-33E1-4B4B-BBBD-B2802B6E16A6}" type="datetimeFigureOut">
              <a:rPr lang="en-US" smtClean="0"/>
              <a:pPr/>
              <a:t>7/13/2009</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40972E50-8DCD-40E1-AC99-1CF20A7F827C}"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C9AD906A-33E1-4B4B-BBBD-B2802B6E16A6}" type="datetimeFigureOut">
              <a:rPr lang="en-US" smtClean="0"/>
              <a:pPr/>
              <a:t>7/13/2009</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40972E50-8DCD-40E1-AC99-1CF20A7F827C}"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nchor="ct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C9AD906A-33E1-4B4B-BBBD-B2802B6E16A6}" type="datetimeFigureOut">
              <a:rPr lang="en-US" smtClean="0"/>
              <a:pPr/>
              <a:t>7/13/2009</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40972E50-8DCD-40E1-AC99-1CF20A7F827C}"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Date Placeholder 1"/>
          <p:cNvSpPr>
            <a:spLocks noGrp="1"/>
          </p:cNvSpPr>
          <p:nvPr>
            <p:ph type="dt" sz="half" idx="10"/>
          </p:nvPr>
        </p:nvSpPr>
        <p:spPr/>
        <p:txBody>
          <a:bodyPr/>
          <a:lstStyle>
            <a:extLst/>
          </a:lstStyle>
          <a:p>
            <a:fld id="{C9AD906A-33E1-4B4B-BBBD-B2802B6E16A6}" type="datetimeFigureOut">
              <a:rPr lang="en-US" smtClean="0"/>
              <a:pPr/>
              <a:t>7/13/2009</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40972E50-8DCD-40E1-AC99-1CF20A7F827C}" type="slidenum">
              <a:rPr lang="en-US" smtClean="0"/>
              <a:pPr/>
              <a:t>‹#›</a:t>
            </a:fld>
            <a:endParaRPr lang="en-US"/>
          </a:p>
        </p:txBody>
      </p:sp>
      <p:sp>
        <p:nvSpPr>
          <p:cNvPr id="6" name="Rectangle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C9AD906A-33E1-4B4B-BBBD-B2802B6E16A6}" type="datetimeFigureOut">
              <a:rPr lang="en-US" smtClean="0"/>
              <a:pPr/>
              <a:t>7/13/2009</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40972E50-8DCD-40E1-AC99-1CF20A7F827C}"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extLst/>
          </a:lstStyle>
          <a:p>
            <a:fld id="{C9AD906A-33E1-4B4B-BBBD-B2802B6E16A6}" type="datetimeFigureOut">
              <a:rPr lang="en-US" smtClean="0"/>
              <a:pPr/>
              <a:t>7/13/2009</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40972E50-8DCD-40E1-AC99-1CF20A7F827C}" type="slidenum">
              <a:rPr lang="en-US" smtClean="0"/>
              <a:pPr/>
              <a:t>‹#›</a:t>
            </a:fld>
            <a:endParaRPr lang="en-US"/>
          </a:p>
        </p:txBody>
      </p:sp>
      <p:sp>
        <p:nvSpPr>
          <p:cNvPr id="8" name="Rectangle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Picture Placeholder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en-US" smtClean="0"/>
              <a:t>Click icon to add picture</a:t>
            </a:r>
            <a:endParaRPr kumimoji="0" lang="en-US" dirty="0"/>
          </a:p>
        </p:txBody>
      </p:sp>
      <p:sp>
        <p:nvSpPr>
          <p:cNvPr id="9" name="Flowchart: Process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Flowchart: Process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Text Placeholder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Pie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l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Donut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2" name="Rectangle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Title Placeholder 4"/>
          <p:cNvSpPr>
            <a:spLocks noGrp="1"/>
          </p:cNvSpPr>
          <p:nvPr>
            <p:ph type="title"/>
          </p:nvPr>
        </p:nvSpPr>
        <p:spPr>
          <a:xfrm>
            <a:off x="1435608" y="274638"/>
            <a:ext cx="7498080" cy="1143000"/>
          </a:xfrm>
          <a:prstGeom prst="rect">
            <a:avLst/>
          </a:prstGeom>
        </p:spPr>
        <p:txBody>
          <a:bodyPr anchor="ctr">
            <a:normAutofit/>
          </a:bodyPr>
          <a:lstStyle>
            <a:extLst/>
          </a:lstStyle>
          <a:p>
            <a:r>
              <a:rPr kumimoji="0" lang="en-US" smtClean="0"/>
              <a:t>Click to edit Master title style</a:t>
            </a:r>
            <a:endParaRPr kumimoji="0" lang="en-US"/>
          </a:p>
        </p:txBody>
      </p:sp>
      <p:sp>
        <p:nvSpPr>
          <p:cNvPr id="9" name="Text Placeholder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4" name="Date Placeholder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C9AD906A-33E1-4B4B-BBBD-B2802B6E16A6}" type="datetimeFigureOut">
              <a:rPr lang="en-US" smtClean="0"/>
              <a:pPr/>
              <a:t>7/13/2009</a:t>
            </a:fld>
            <a:endParaRPr lang="en-US"/>
          </a:p>
        </p:txBody>
      </p:sp>
      <p:sp>
        <p:nvSpPr>
          <p:cNvPr id="10" name="Footer Placeholder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en-US"/>
          </a:p>
        </p:txBody>
      </p:sp>
      <p:sp>
        <p:nvSpPr>
          <p:cNvPr id="22" name="Slide Number Placeholder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40972E50-8DCD-40E1-AC99-1CF20A7F827C}" type="slidenum">
              <a:rPr lang="en-US" smtClean="0"/>
              <a:pPr/>
              <a:t>‹#›</a:t>
            </a:fld>
            <a:endParaRPr lang="en-US"/>
          </a:p>
        </p:txBody>
      </p:sp>
      <p:sp>
        <p:nvSpPr>
          <p:cNvPr id="15" name="Rectangle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066800" y="304801"/>
            <a:ext cx="7924800" cy="2514599"/>
          </a:xfrm>
        </p:spPr>
        <p:txBody>
          <a:bodyPr>
            <a:normAutofit/>
          </a:bodyPr>
          <a:lstStyle/>
          <a:p>
            <a:r>
              <a:rPr lang="en-US" sz="3200" b="1" dirty="0" smtClean="0"/>
              <a:t>Introduction</a:t>
            </a:r>
            <a:br>
              <a:rPr lang="en-US" sz="3200" b="1" dirty="0" smtClean="0"/>
            </a:br>
            <a:r>
              <a:rPr lang="en-US" sz="2800" dirty="0"/>
              <a:t/>
            </a:r>
            <a:br>
              <a:rPr lang="en-US" sz="2800" dirty="0"/>
            </a:br>
            <a:r>
              <a:rPr lang="en-US" sz="2800" dirty="0"/>
              <a:t>What to write in an introduction to report writing  </a:t>
            </a:r>
            <a:r>
              <a:rPr lang="en-US" sz="2800" dirty="0" smtClean="0"/>
              <a:t>?</a:t>
            </a:r>
            <a:br>
              <a:rPr lang="en-US" sz="2800" dirty="0" smtClean="0"/>
            </a:br>
            <a:endParaRPr lang="en-US" sz="2800" dirty="0"/>
          </a:p>
        </p:txBody>
      </p:sp>
      <p:sp>
        <p:nvSpPr>
          <p:cNvPr id="4" name="TextBox 3"/>
          <p:cNvSpPr txBox="1"/>
          <p:nvPr/>
        </p:nvSpPr>
        <p:spPr>
          <a:xfrm>
            <a:off x="1143000" y="2743200"/>
            <a:ext cx="5867400" cy="2308324"/>
          </a:xfrm>
          <a:prstGeom prst="rect">
            <a:avLst/>
          </a:prstGeom>
          <a:noFill/>
        </p:spPr>
        <p:txBody>
          <a:bodyPr wrap="square" rtlCol="0">
            <a:spAutoFit/>
          </a:bodyPr>
          <a:lstStyle/>
          <a:p>
            <a:pPr marL="514350" indent="-514350">
              <a:buFont typeface="+mj-lt"/>
              <a:buAutoNum type="romanUcPeriod"/>
            </a:pPr>
            <a:r>
              <a:rPr lang="en-US" sz="2400" dirty="0" smtClean="0"/>
              <a:t>Introduction</a:t>
            </a:r>
          </a:p>
          <a:p>
            <a:pPr marL="514350" indent="-514350">
              <a:buFont typeface="+mj-lt"/>
              <a:buAutoNum type="romanUcPeriod"/>
            </a:pPr>
            <a:r>
              <a:rPr lang="en-US" sz="2400" dirty="0"/>
              <a:t>S</a:t>
            </a:r>
            <a:r>
              <a:rPr lang="en-US" sz="2400" dirty="0" smtClean="0"/>
              <a:t>tatement of the problem</a:t>
            </a:r>
          </a:p>
          <a:p>
            <a:pPr marL="514350" indent="-514350">
              <a:buFont typeface="+mj-lt"/>
              <a:buAutoNum type="romanUcPeriod"/>
            </a:pPr>
            <a:r>
              <a:rPr lang="en-US" sz="2400" dirty="0" smtClean="0"/>
              <a:t>Research objectives</a:t>
            </a:r>
          </a:p>
          <a:p>
            <a:pPr marL="514350" indent="-514350">
              <a:buFont typeface="+mj-lt"/>
              <a:buAutoNum type="romanUcPeriod"/>
            </a:pPr>
            <a:r>
              <a:rPr lang="en-US" sz="2400" dirty="0" smtClean="0"/>
              <a:t>Definition of the terms used</a:t>
            </a:r>
          </a:p>
          <a:p>
            <a:pPr marL="514350" indent="-514350">
              <a:buFont typeface="+mj-lt"/>
              <a:buAutoNum type="romanUcPeriod"/>
            </a:pPr>
            <a:r>
              <a:rPr lang="en-US" sz="2400" dirty="0" smtClean="0"/>
              <a:t>Research questions and or hypothesis</a:t>
            </a:r>
            <a:br>
              <a:rPr lang="en-US" sz="2400" dirty="0" smtClean="0"/>
            </a:br>
            <a:endParaRPr lang="en-US" sz="2400"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90600" y="381000"/>
            <a:ext cx="7924800" cy="6049962"/>
          </a:xfrm>
        </p:spPr>
        <p:txBody>
          <a:bodyPr>
            <a:normAutofit/>
          </a:bodyPr>
          <a:lstStyle/>
          <a:p>
            <a:r>
              <a:rPr lang="en-US" sz="3600" b="1" dirty="0"/>
              <a:t>Definitions of terms</a:t>
            </a:r>
            <a:r>
              <a:rPr lang="en-US" sz="3600" dirty="0"/>
              <a:t/>
            </a:r>
            <a:br>
              <a:rPr lang="en-US" sz="3600" dirty="0"/>
            </a:br>
            <a:r>
              <a:rPr lang="en-US" sz="3600" dirty="0" smtClean="0"/>
              <a:t/>
            </a:r>
            <a:br>
              <a:rPr lang="en-US" sz="3600" dirty="0" smtClean="0"/>
            </a:br>
            <a:r>
              <a:rPr lang="en-US" sz="3600" dirty="0" smtClean="0"/>
              <a:t>What </a:t>
            </a:r>
            <a:r>
              <a:rPr lang="en-US" sz="3600" dirty="0"/>
              <a:t>are the terms that is</a:t>
            </a:r>
            <a:r>
              <a:rPr lang="en-US" sz="3600" dirty="0">
                <a:solidFill>
                  <a:schemeClr val="accent5">
                    <a:lumMod val="60000"/>
                    <a:lumOff val="40000"/>
                  </a:schemeClr>
                </a:solidFill>
              </a:rPr>
              <a:t> </a:t>
            </a:r>
            <a:r>
              <a:rPr lang="en-US" sz="3600" b="1" dirty="0">
                <a:solidFill>
                  <a:schemeClr val="accent5">
                    <a:lumMod val="60000"/>
                    <a:lumOff val="40000"/>
                  </a:schemeClr>
                </a:solidFill>
              </a:rPr>
              <a:t>important </a:t>
            </a:r>
            <a:r>
              <a:rPr lang="en-US" sz="3600" b="1" dirty="0"/>
              <a:t>and </a:t>
            </a:r>
            <a:r>
              <a:rPr lang="en-US" sz="3600" b="1" dirty="0">
                <a:solidFill>
                  <a:schemeClr val="accent5">
                    <a:lumMod val="60000"/>
                    <a:lumOff val="40000"/>
                  </a:schemeClr>
                </a:solidFill>
              </a:rPr>
              <a:t>recurring</a:t>
            </a:r>
            <a:r>
              <a:rPr lang="en-US" sz="3600" dirty="0"/>
              <a:t> in the </a:t>
            </a:r>
            <a:r>
              <a:rPr lang="en-US" sz="3600" dirty="0" smtClean="0"/>
              <a:t>research? </a:t>
            </a:r>
            <a:r>
              <a:rPr lang="en-US" sz="3600" dirty="0" smtClean="0"/>
              <a:t/>
            </a:r>
            <a:br>
              <a:rPr lang="en-US" sz="3600" dirty="0" smtClean="0"/>
            </a:br>
            <a:r>
              <a:rPr lang="en-US" sz="3600" dirty="0"/>
              <a:t/>
            </a:r>
            <a:br>
              <a:rPr lang="en-US" sz="3600" dirty="0"/>
            </a:br>
            <a:r>
              <a:rPr lang="en-US" sz="3600" dirty="0" smtClean="0"/>
              <a:t>Other </a:t>
            </a:r>
            <a:r>
              <a:rPr lang="en-US" sz="3600" dirty="0"/>
              <a:t>important terms that </a:t>
            </a:r>
            <a:r>
              <a:rPr lang="en-US" sz="3600" dirty="0" smtClean="0"/>
              <a:t>are</a:t>
            </a:r>
            <a:r>
              <a:rPr lang="en-US" sz="3600" dirty="0" smtClean="0"/>
              <a:t> </a:t>
            </a:r>
            <a:r>
              <a:rPr lang="en-US" sz="3600" dirty="0"/>
              <a:t>also unfamiliar to the </a:t>
            </a:r>
            <a:r>
              <a:rPr lang="en-US" sz="3600" dirty="0" smtClean="0"/>
              <a:t>reader</a:t>
            </a:r>
            <a:br>
              <a:rPr lang="en-US" sz="3600" dirty="0" smtClean="0"/>
            </a:br>
            <a:r>
              <a:rPr lang="en-US" sz="3600" dirty="0" smtClean="0"/>
              <a:t/>
            </a:r>
            <a:br>
              <a:rPr lang="en-US" sz="3600" dirty="0" smtClean="0"/>
            </a:br>
            <a:r>
              <a:rPr lang="en-US" sz="3600" dirty="0" err="1" smtClean="0"/>
              <a:t>E.g</a:t>
            </a:r>
            <a:r>
              <a:rPr lang="en-US" sz="3600" dirty="0" smtClean="0"/>
              <a:t>: </a:t>
            </a:r>
            <a:r>
              <a:rPr lang="en-US" sz="3600" i="1" dirty="0" smtClean="0"/>
              <a:t>ESL speakers – Speakers whose English is the second language.</a:t>
            </a:r>
            <a:endParaRPr lang="en-US" sz="3600"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90600" y="152400"/>
            <a:ext cx="7696200" cy="6477000"/>
          </a:xfrm>
        </p:spPr>
        <p:txBody>
          <a:bodyPr>
            <a:normAutofit fontScale="90000"/>
          </a:bodyPr>
          <a:lstStyle/>
          <a:p>
            <a:pPr algn="l"/>
            <a:r>
              <a:rPr lang="en-US" sz="3100" b="1" dirty="0" smtClean="0"/>
              <a:t>In brief…Why </a:t>
            </a:r>
            <a:r>
              <a:rPr lang="en-US" sz="3100" b="1" dirty="0"/>
              <a:t>write introduction </a:t>
            </a:r>
            <a:r>
              <a:rPr lang="en-US" sz="3100" b="1" dirty="0" smtClean="0"/>
              <a:t>?</a:t>
            </a:r>
            <a:r>
              <a:rPr lang="en-US" sz="3100" dirty="0"/>
              <a:t/>
            </a:r>
            <a:br>
              <a:rPr lang="en-US" sz="3100" dirty="0"/>
            </a:br>
            <a:r>
              <a:rPr lang="en-US" sz="3100" dirty="0" smtClean="0"/>
              <a:t/>
            </a:r>
            <a:br>
              <a:rPr lang="en-US" sz="3100" dirty="0" smtClean="0"/>
            </a:br>
            <a:r>
              <a:rPr lang="en-US" sz="3100" b="1" dirty="0" smtClean="0"/>
              <a:t>The </a:t>
            </a:r>
            <a:r>
              <a:rPr lang="en-US" sz="3100" b="1" dirty="0"/>
              <a:t>introduction </a:t>
            </a:r>
            <a:r>
              <a:rPr lang="en-US" sz="3100" b="1" dirty="0" smtClean="0"/>
              <a:t/>
            </a:r>
            <a:br>
              <a:rPr lang="en-US" sz="3100" b="1" dirty="0" smtClean="0"/>
            </a:br>
            <a:r>
              <a:rPr lang="en-US" sz="3100" dirty="0" smtClean="0"/>
              <a:t/>
            </a:r>
            <a:br>
              <a:rPr lang="en-US" sz="3100" dirty="0" smtClean="0"/>
            </a:br>
            <a:r>
              <a:rPr lang="en-US" sz="3100" dirty="0" smtClean="0">
                <a:solidFill>
                  <a:schemeClr val="accent1">
                    <a:lumMod val="75000"/>
                  </a:schemeClr>
                </a:solidFill>
              </a:rPr>
              <a:t>…</a:t>
            </a:r>
            <a:r>
              <a:rPr lang="en-US" sz="3100" dirty="0" smtClean="0">
                <a:solidFill>
                  <a:schemeClr val="accent1">
                    <a:lumMod val="75000"/>
                  </a:schemeClr>
                </a:solidFill>
              </a:rPr>
              <a:t>G</a:t>
            </a:r>
            <a:r>
              <a:rPr lang="en-US" sz="3100" dirty="0" smtClean="0">
                <a:solidFill>
                  <a:schemeClr val="accent1">
                    <a:lumMod val="75000"/>
                  </a:schemeClr>
                </a:solidFill>
              </a:rPr>
              <a:t>ives general information </a:t>
            </a:r>
            <a:r>
              <a:rPr lang="en-US" sz="3100" dirty="0">
                <a:solidFill>
                  <a:schemeClr val="accent1">
                    <a:lumMod val="75000"/>
                  </a:schemeClr>
                </a:solidFill>
              </a:rPr>
              <a:t>on the background of the research you are </a:t>
            </a:r>
            <a:r>
              <a:rPr lang="en-US" sz="3100" dirty="0" smtClean="0">
                <a:solidFill>
                  <a:schemeClr val="accent1">
                    <a:lumMod val="75000"/>
                  </a:schemeClr>
                </a:solidFill>
              </a:rPr>
              <a:t>doing.</a:t>
            </a:r>
            <a:r>
              <a:rPr lang="en-US" sz="3100" dirty="0"/>
              <a:t/>
            </a:r>
            <a:br>
              <a:rPr lang="en-US" sz="3100" dirty="0"/>
            </a:br>
            <a:r>
              <a:rPr lang="en-US" sz="3100" dirty="0" smtClean="0"/>
              <a:t>…</a:t>
            </a:r>
            <a:r>
              <a:rPr lang="en-US" sz="3100" dirty="0" smtClean="0">
                <a:solidFill>
                  <a:schemeClr val="tx2">
                    <a:lumMod val="60000"/>
                    <a:lumOff val="40000"/>
                  </a:schemeClr>
                </a:solidFill>
              </a:rPr>
              <a:t>Provides </a:t>
            </a:r>
            <a:r>
              <a:rPr lang="en-US" sz="3100" dirty="0">
                <a:solidFill>
                  <a:schemeClr val="tx2">
                    <a:lumMod val="60000"/>
                    <a:lumOff val="40000"/>
                  </a:schemeClr>
                </a:solidFill>
              </a:rPr>
              <a:t>readers  an understanding of your </a:t>
            </a:r>
            <a:r>
              <a:rPr lang="en-US" sz="3100" dirty="0" smtClean="0">
                <a:solidFill>
                  <a:schemeClr val="tx2">
                    <a:lumMod val="60000"/>
                    <a:lumOff val="40000"/>
                  </a:schemeClr>
                </a:solidFill>
              </a:rPr>
              <a:t>report</a:t>
            </a:r>
            <a:r>
              <a:rPr lang="en-US" sz="3100" dirty="0" smtClean="0">
                <a:solidFill>
                  <a:schemeClr val="tx2">
                    <a:lumMod val="60000"/>
                    <a:lumOff val="40000"/>
                  </a:schemeClr>
                </a:solidFill>
              </a:rPr>
              <a:t>, </a:t>
            </a:r>
            <a:r>
              <a:rPr lang="en-US" sz="3100" dirty="0" smtClean="0">
                <a:solidFill>
                  <a:schemeClr val="tx2">
                    <a:lumMod val="60000"/>
                    <a:lumOff val="40000"/>
                  </a:schemeClr>
                </a:solidFill>
              </a:rPr>
              <a:t>the </a:t>
            </a:r>
            <a:r>
              <a:rPr lang="en-US" sz="3100" dirty="0">
                <a:solidFill>
                  <a:schemeClr val="tx2">
                    <a:lumMod val="60000"/>
                    <a:lumOff val="40000"/>
                  </a:schemeClr>
                </a:solidFill>
              </a:rPr>
              <a:t>series of events or ideas which </a:t>
            </a:r>
            <a:r>
              <a:rPr lang="en-US" sz="3100" dirty="0" smtClean="0">
                <a:solidFill>
                  <a:schemeClr val="tx2">
                    <a:lumMod val="60000"/>
                    <a:lumOff val="40000"/>
                  </a:schemeClr>
                </a:solidFill>
              </a:rPr>
              <a:t>lead </a:t>
            </a:r>
            <a:r>
              <a:rPr lang="en-US" sz="3100" dirty="0">
                <a:solidFill>
                  <a:schemeClr val="tx2">
                    <a:lumMod val="60000"/>
                    <a:lumOff val="40000"/>
                  </a:schemeClr>
                </a:solidFill>
              </a:rPr>
              <a:t>to the development of  problem of the research</a:t>
            </a:r>
            <a:r>
              <a:rPr lang="en-US" sz="3100" dirty="0" smtClean="0">
                <a:solidFill>
                  <a:schemeClr val="tx2">
                    <a:lumMod val="60000"/>
                    <a:lumOff val="40000"/>
                  </a:schemeClr>
                </a:solidFill>
              </a:rPr>
              <a:t>.</a:t>
            </a:r>
            <a:r>
              <a:rPr lang="en-US" sz="3100" dirty="0"/>
              <a:t/>
            </a:r>
            <a:br>
              <a:rPr lang="en-US" sz="3100" dirty="0"/>
            </a:br>
            <a:r>
              <a:rPr lang="en-US" sz="3100" dirty="0" smtClean="0"/>
              <a:t>…</a:t>
            </a:r>
            <a:r>
              <a:rPr lang="en-US" sz="3100" dirty="0" smtClean="0">
                <a:solidFill>
                  <a:schemeClr val="accent6">
                    <a:lumMod val="60000"/>
                    <a:lumOff val="40000"/>
                  </a:schemeClr>
                </a:solidFill>
              </a:rPr>
              <a:t>Shows </a:t>
            </a:r>
            <a:r>
              <a:rPr lang="en-US" sz="3100" dirty="0">
                <a:solidFill>
                  <a:schemeClr val="accent6">
                    <a:lumMod val="60000"/>
                    <a:lumOff val="40000"/>
                  </a:schemeClr>
                </a:solidFill>
              </a:rPr>
              <a:t>the need for an investigation of the </a:t>
            </a:r>
            <a:r>
              <a:rPr lang="en-US" sz="3100" dirty="0" smtClean="0">
                <a:solidFill>
                  <a:schemeClr val="accent6">
                    <a:lumMod val="60000"/>
                    <a:lumOff val="40000"/>
                  </a:schemeClr>
                </a:solidFill>
              </a:rPr>
              <a:t>problem.</a:t>
            </a:r>
            <a:r>
              <a:rPr lang="en-US" sz="3100" dirty="0"/>
              <a:t/>
            </a:r>
            <a:br>
              <a:rPr lang="en-US" sz="3100" dirty="0"/>
            </a:br>
            <a:r>
              <a:rPr lang="en-US" sz="3100" dirty="0" smtClean="0"/>
              <a:t>…</a:t>
            </a:r>
            <a:r>
              <a:rPr lang="en-US" sz="3100" dirty="0" smtClean="0">
                <a:solidFill>
                  <a:schemeClr val="accent4">
                    <a:lumMod val="75000"/>
                  </a:schemeClr>
                </a:solidFill>
              </a:rPr>
              <a:t>Provides the </a:t>
            </a:r>
            <a:r>
              <a:rPr lang="en-US" sz="3100" dirty="0">
                <a:solidFill>
                  <a:schemeClr val="accent4">
                    <a:lumMod val="75000"/>
                  </a:schemeClr>
                </a:solidFill>
              </a:rPr>
              <a:t>ability for the readers to follow the discussion of your report </a:t>
            </a:r>
            <a:r>
              <a:rPr lang="en-US" sz="3100" dirty="0" smtClean="0">
                <a:solidFill>
                  <a:schemeClr val="accent4">
                    <a:lumMod val="75000"/>
                  </a:schemeClr>
                </a:solidFill>
              </a:rPr>
              <a:t>clearly.</a:t>
            </a:r>
            <a:br>
              <a:rPr lang="en-US" sz="3100" dirty="0" smtClean="0">
                <a:solidFill>
                  <a:schemeClr val="accent4">
                    <a:lumMod val="75000"/>
                  </a:schemeClr>
                </a:solidFill>
              </a:rPr>
            </a:br>
            <a:r>
              <a:rPr lang="en-US" sz="3100" dirty="0" smtClean="0">
                <a:solidFill>
                  <a:schemeClr val="accent4">
                    <a:lumMod val="75000"/>
                  </a:schemeClr>
                </a:solidFill>
              </a:rPr>
              <a:t>…</a:t>
            </a:r>
            <a:r>
              <a:rPr lang="en-US" sz="3100" dirty="0" smtClean="0">
                <a:solidFill>
                  <a:schemeClr val="tx1">
                    <a:lumMod val="75000"/>
                    <a:lumOff val="25000"/>
                  </a:schemeClr>
                </a:solidFill>
              </a:rPr>
              <a:t>A</a:t>
            </a:r>
            <a:r>
              <a:rPr lang="en-US" sz="3100" dirty="0" smtClean="0">
                <a:solidFill>
                  <a:schemeClr val="tx1">
                    <a:lumMod val="75000"/>
                    <a:lumOff val="25000"/>
                  </a:schemeClr>
                </a:solidFill>
              </a:rPr>
              <a:t>ccept </a:t>
            </a:r>
            <a:r>
              <a:rPr lang="en-US" sz="3100" dirty="0">
                <a:solidFill>
                  <a:schemeClr val="tx1">
                    <a:lumMod val="75000"/>
                    <a:lumOff val="25000"/>
                  </a:schemeClr>
                </a:solidFill>
              </a:rPr>
              <a:t>your conclusions and recommendations.  </a:t>
            </a:r>
            <a:endParaRPr lang="en-US" dirty="0">
              <a:solidFill>
                <a:schemeClr val="tx1">
                  <a:lumMod val="75000"/>
                  <a:lumOff val="25000"/>
                </a:schemeClr>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6800" y="76200"/>
            <a:ext cx="7866888" cy="1066800"/>
          </a:xfrm>
        </p:spPr>
        <p:txBody>
          <a:bodyPr>
            <a:normAutofit fontScale="90000"/>
          </a:bodyPr>
          <a:lstStyle/>
          <a:p>
            <a:pPr algn="ctr"/>
            <a:r>
              <a:rPr lang="en-US" dirty="0" smtClean="0"/>
              <a:t>Writing an introduction for a report</a:t>
            </a:r>
            <a:endParaRPr lang="en-US" dirty="0"/>
          </a:p>
        </p:txBody>
      </p:sp>
      <p:sp>
        <p:nvSpPr>
          <p:cNvPr id="3" name="Content Placeholder 2"/>
          <p:cNvSpPr>
            <a:spLocks noGrp="1"/>
          </p:cNvSpPr>
          <p:nvPr>
            <p:ph idx="1"/>
          </p:nvPr>
        </p:nvSpPr>
        <p:spPr>
          <a:xfrm>
            <a:off x="1066800" y="1600200"/>
            <a:ext cx="7620000" cy="4724400"/>
          </a:xfrm>
        </p:spPr>
        <p:txBody>
          <a:bodyPr/>
          <a:lstStyle/>
          <a:p>
            <a:r>
              <a:rPr lang="en-US" dirty="0" smtClean="0"/>
              <a:t>one </a:t>
            </a:r>
            <a:r>
              <a:rPr lang="en-US" dirty="0"/>
              <a:t>method that can be used is : </a:t>
            </a:r>
          </a:p>
          <a:p>
            <a:r>
              <a:rPr lang="en-US" b="1" dirty="0"/>
              <a:t>the Pieter – funnel method </a:t>
            </a:r>
          </a:p>
          <a:p>
            <a:endParaRPr lang="en-US" dirty="0"/>
          </a:p>
        </p:txBody>
      </p:sp>
      <p:sp>
        <p:nvSpPr>
          <p:cNvPr id="5" name="Flowchart: Manual Operation 4"/>
          <p:cNvSpPr/>
          <p:nvPr/>
        </p:nvSpPr>
        <p:spPr>
          <a:xfrm>
            <a:off x="1447800" y="3200400"/>
            <a:ext cx="3048000" cy="2590800"/>
          </a:xfrm>
          <a:prstGeom prst="flowChartManualOperation">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Arrow Connector 6"/>
          <p:cNvCxnSpPr/>
          <p:nvPr/>
        </p:nvCxnSpPr>
        <p:spPr>
          <a:xfrm>
            <a:off x="4572000" y="3200400"/>
            <a:ext cx="3810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9" name="Straight Arrow Connector 8"/>
          <p:cNvCxnSpPr>
            <a:stCxn id="5" idx="3"/>
          </p:cNvCxnSpPr>
          <p:nvPr/>
        </p:nvCxnSpPr>
        <p:spPr>
          <a:xfrm>
            <a:off x="4191000" y="4495800"/>
            <a:ext cx="4572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5" name="Straight Arrow Connector 14"/>
          <p:cNvCxnSpPr/>
          <p:nvPr/>
        </p:nvCxnSpPr>
        <p:spPr>
          <a:xfrm>
            <a:off x="3886200" y="5791200"/>
            <a:ext cx="5334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6" name="TextBox 15"/>
          <p:cNvSpPr txBox="1"/>
          <p:nvPr/>
        </p:nvSpPr>
        <p:spPr>
          <a:xfrm>
            <a:off x="5029200" y="2971800"/>
            <a:ext cx="3352800" cy="646331"/>
          </a:xfrm>
          <a:prstGeom prst="rect">
            <a:avLst/>
          </a:prstGeom>
          <a:noFill/>
        </p:spPr>
        <p:txBody>
          <a:bodyPr wrap="square" rtlCol="0">
            <a:spAutoFit/>
          </a:bodyPr>
          <a:lstStyle/>
          <a:p>
            <a:r>
              <a:rPr lang="en-US" dirty="0" smtClean="0"/>
              <a:t>Begin: something general on the topic/ category/ theme</a:t>
            </a:r>
            <a:endParaRPr lang="en-US" dirty="0"/>
          </a:p>
        </p:txBody>
      </p:sp>
      <p:sp>
        <p:nvSpPr>
          <p:cNvPr id="18" name="TextBox 17"/>
          <p:cNvSpPr txBox="1"/>
          <p:nvPr/>
        </p:nvSpPr>
        <p:spPr>
          <a:xfrm>
            <a:off x="4800600" y="4343400"/>
            <a:ext cx="3810000" cy="369332"/>
          </a:xfrm>
          <a:prstGeom prst="rect">
            <a:avLst/>
          </a:prstGeom>
          <a:noFill/>
        </p:spPr>
        <p:txBody>
          <a:bodyPr wrap="square" rtlCol="0">
            <a:spAutoFit/>
          </a:bodyPr>
          <a:lstStyle/>
          <a:p>
            <a:r>
              <a:rPr lang="en-US" dirty="0" smtClean="0"/>
              <a:t>Be more specific: discuss the issue</a:t>
            </a:r>
            <a:endParaRPr lang="en-US" dirty="0"/>
          </a:p>
        </p:txBody>
      </p:sp>
      <p:sp>
        <p:nvSpPr>
          <p:cNvPr id="19" name="TextBox 18"/>
          <p:cNvSpPr txBox="1"/>
          <p:nvPr/>
        </p:nvSpPr>
        <p:spPr>
          <a:xfrm>
            <a:off x="4876800" y="5715000"/>
            <a:ext cx="3810000" cy="369332"/>
          </a:xfrm>
          <a:prstGeom prst="rect">
            <a:avLst/>
          </a:prstGeom>
          <a:noFill/>
        </p:spPr>
        <p:txBody>
          <a:bodyPr wrap="square" rtlCol="0">
            <a:spAutoFit/>
          </a:bodyPr>
          <a:lstStyle/>
          <a:p>
            <a:endParaRPr lang="en-US" dirty="0"/>
          </a:p>
        </p:txBody>
      </p:sp>
      <p:sp>
        <p:nvSpPr>
          <p:cNvPr id="21" name="TextBox 20"/>
          <p:cNvSpPr txBox="1"/>
          <p:nvPr/>
        </p:nvSpPr>
        <p:spPr>
          <a:xfrm>
            <a:off x="4648200" y="5638800"/>
            <a:ext cx="3657600" cy="646331"/>
          </a:xfrm>
          <a:prstGeom prst="rect">
            <a:avLst/>
          </a:prstGeom>
          <a:noFill/>
        </p:spPr>
        <p:txBody>
          <a:bodyPr wrap="square" rtlCol="0">
            <a:spAutoFit/>
          </a:bodyPr>
          <a:lstStyle/>
          <a:p>
            <a:r>
              <a:rPr lang="en-US" dirty="0" smtClean="0"/>
              <a:t>Most specific: mention the research objective(s)</a:t>
            </a:r>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81000"/>
            <a:ext cx="8229600" cy="6248400"/>
          </a:xfrm>
        </p:spPr>
        <p:txBody>
          <a:bodyPr>
            <a:normAutofit/>
          </a:bodyPr>
          <a:lstStyle/>
          <a:p>
            <a:pPr marL="514350" indent="-514350">
              <a:buFont typeface="+mj-lt"/>
              <a:buAutoNum type="arabicPeriod"/>
            </a:pPr>
            <a:r>
              <a:rPr lang="en-US" sz="3000" dirty="0" smtClean="0"/>
              <a:t>The </a:t>
            </a:r>
            <a:r>
              <a:rPr lang="en-US" sz="3000" dirty="0"/>
              <a:t>method starts with a general statement about the </a:t>
            </a:r>
            <a:r>
              <a:rPr lang="en-US" sz="3000" dirty="0" smtClean="0"/>
              <a:t>title/topic</a:t>
            </a:r>
          </a:p>
          <a:p>
            <a:pPr marL="514350" indent="-514350">
              <a:buFont typeface="+mj-lt"/>
              <a:buAutoNum type="arabicPeriod"/>
            </a:pPr>
            <a:endParaRPr lang="en-US" sz="3000" dirty="0"/>
          </a:p>
          <a:p>
            <a:pPr marL="514350" indent="-514350">
              <a:buFont typeface="+mj-lt"/>
              <a:buAutoNum type="arabicPeriod"/>
            </a:pPr>
            <a:r>
              <a:rPr lang="en-US" sz="3000" dirty="0"/>
              <a:t>M</a:t>
            </a:r>
            <a:r>
              <a:rPr lang="en-US" sz="3000" dirty="0" smtClean="0"/>
              <a:t>oves </a:t>
            </a:r>
            <a:r>
              <a:rPr lang="en-US" sz="3000" dirty="0"/>
              <a:t>to more specific ideas/ statement about the </a:t>
            </a:r>
            <a:r>
              <a:rPr lang="en-US" sz="3000" dirty="0" smtClean="0"/>
              <a:t>topic/title</a:t>
            </a:r>
          </a:p>
          <a:p>
            <a:pPr marL="514350" indent="-514350">
              <a:buFont typeface="+mj-lt"/>
              <a:buAutoNum type="arabicPeriod"/>
            </a:pPr>
            <a:endParaRPr lang="en-US" sz="3000" dirty="0" smtClean="0"/>
          </a:p>
          <a:p>
            <a:pPr marL="514350" indent="-514350">
              <a:buFont typeface="+mj-lt"/>
              <a:buAutoNum type="arabicPeriod"/>
            </a:pPr>
            <a:r>
              <a:rPr lang="en-US" sz="3000" dirty="0" smtClean="0"/>
              <a:t>In </a:t>
            </a:r>
            <a:r>
              <a:rPr lang="en-US" sz="3000" dirty="0"/>
              <a:t>your introduction you must also include :</a:t>
            </a:r>
          </a:p>
          <a:p>
            <a:pPr marL="1035558" lvl="2" indent="-514350"/>
            <a:r>
              <a:rPr lang="en-US" sz="3200" dirty="0"/>
              <a:t>The issue in general (refer to statement of the problem)</a:t>
            </a:r>
          </a:p>
          <a:p>
            <a:pPr marL="1035558" lvl="2" indent="-514350"/>
            <a:r>
              <a:rPr lang="en-US" sz="3200" dirty="0"/>
              <a:t>The statement of the problem in general (refer to statement of</a:t>
            </a:r>
            <a:r>
              <a:rPr lang="en-US" sz="2200" dirty="0"/>
              <a:t> </a:t>
            </a:r>
            <a:r>
              <a:rPr lang="en-US" sz="2800" dirty="0"/>
              <a:t>the problem</a:t>
            </a:r>
            <a:r>
              <a:rPr lang="en-US" sz="2800" dirty="0" smtClean="0"/>
              <a:t>)</a:t>
            </a:r>
            <a:endParaRPr lang="en-US" sz="2200" dirty="0"/>
          </a:p>
          <a:p>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685800"/>
            <a:ext cx="8229600" cy="2667000"/>
          </a:xfrm>
        </p:spPr>
        <p:txBody>
          <a:bodyPr/>
          <a:lstStyle/>
          <a:p>
            <a:pPr marL="514350" indent="-514350">
              <a:buNone/>
            </a:pPr>
            <a:r>
              <a:rPr lang="en-US" dirty="0" smtClean="0"/>
              <a:t>4.	At the end of your introduction you must mention </a:t>
            </a:r>
          </a:p>
          <a:p>
            <a:pPr marL="1035558" lvl="2" indent="-514350"/>
            <a:r>
              <a:rPr lang="en-US" sz="3200" dirty="0" smtClean="0"/>
              <a:t>Objective of the study in general  </a:t>
            </a:r>
          </a:p>
          <a:p>
            <a:pPr marL="514350" indent="-514350">
              <a:buNone/>
            </a:pPr>
            <a:r>
              <a:rPr lang="en-US" sz="4000" dirty="0" smtClean="0"/>
              <a:t>	 </a:t>
            </a:r>
            <a:r>
              <a:rPr lang="en-US" dirty="0" smtClean="0"/>
              <a:t>(refer to objective of the study)</a:t>
            </a:r>
            <a:endParaRPr lang="en-US" sz="4000" dirty="0" smtClean="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14400" y="533400"/>
            <a:ext cx="8229600" cy="5867400"/>
          </a:xfrm>
        </p:spPr>
        <p:txBody>
          <a:bodyPr>
            <a:normAutofit lnSpcReduction="10000"/>
          </a:bodyPr>
          <a:lstStyle/>
          <a:p>
            <a:pPr algn="ctr">
              <a:buNone/>
            </a:pPr>
            <a:r>
              <a:rPr lang="en-US" b="1" u="sng" dirty="0" smtClean="0"/>
              <a:t>Statement </a:t>
            </a:r>
            <a:r>
              <a:rPr lang="en-US" b="1" u="sng" dirty="0"/>
              <a:t>of the problem</a:t>
            </a:r>
          </a:p>
          <a:p>
            <a:pPr>
              <a:buNone/>
            </a:pPr>
            <a:r>
              <a:rPr lang="en-US" b="1" dirty="0"/>
              <a:t>You discuss in detail </a:t>
            </a:r>
            <a:r>
              <a:rPr lang="en-US" dirty="0" smtClean="0"/>
              <a:t>:</a:t>
            </a:r>
            <a:endParaRPr lang="en-US" dirty="0"/>
          </a:p>
          <a:p>
            <a:pPr lvl="0">
              <a:buNone/>
            </a:pPr>
            <a:r>
              <a:rPr lang="en-US" dirty="0"/>
              <a:t>The </a:t>
            </a:r>
            <a:r>
              <a:rPr lang="en-US" b="1" dirty="0"/>
              <a:t>issue</a:t>
            </a:r>
            <a:r>
              <a:rPr lang="en-US" dirty="0"/>
              <a:t> of the problem (</a:t>
            </a:r>
            <a:r>
              <a:rPr lang="en-US" dirty="0" err="1"/>
              <a:t>e.g</a:t>
            </a:r>
            <a:r>
              <a:rPr lang="en-US" dirty="0"/>
              <a:t> the dumping of garbage</a:t>
            </a:r>
            <a:r>
              <a:rPr lang="en-US" dirty="0" smtClean="0"/>
              <a:t>)</a:t>
            </a:r>
          </a:p>
          <a:p>
            <a:pPr lvl="0">
              <a:buNone/>
            </a:pPr>
            <a:endParaRPr lang="en-US" dirty="0"/>
          </a:p>
          <a:p>
            <a:pPr lvl="0">
              <a:buNone/>
            </a:pPr>
            <a:r>
              <a:rPr lang="en-US" b="1" dirty="0"/>
              <a:t>The problem(s) arise from the </a:t>
            </a:r>
            <a:r>
              <a:rPr lang="en-US" b="1" dirty="0" smtClean="0"/>
              <a:t>issue </a:t>
            </a:r>
          </a:p>
          <a:p>
            <a:pPr lvl="0">
              <a:buNone/>
            </a:pPr>
            <a:r>
              <a:rPr lang="en-US" b="1" dirty="0" smtClean="0"/>
              <a:t> </a:t>
            </a:r>
            <a:r>
              <a:rPr lang="en-US" dirty="0"/>
              <a:t>(</a:t>
            </a:r>
            <a:r>
              <a:rPr lang="en-US" dirty="0" err="1"/>
              <a:t>e.g</a:t>
            </a:r>
            <a:r>
              <a:rPr lang="en-US" dirty="0"/>
              <a:t> </a:t>
            </a:r>
            <a:r>
              <a:rPr lang="en-US" dirty="0" smtClean="0"/>
              <a:t>land pollution</a:t>
            </a:r>
            <a:r>
              <a:rPr lang="en-US" dirty="0"/>
              <a:t>, the problem of the smell to </a:t>
            </a:r>
            <a:r>
              <a:rPr lang="en-US" dirty="0" smtClean="0"/>
              <a:t>nearby  </a:t>
            </a:r>
            <a:r>
              <a:rPr lang="en-US" dirty="0"/>
              <a:t>communities</a:t>
            </a:r>
            <a:r>
              <a:rPr lang="en-US" dirty="0" smtClean="0"/>
              <a:t>)</a:t>
            </a:r>
          </a:p>
          <a:p>
            <a:pPr lvl="0">
              <a:buNone/>
            </a:pPr>
            <a:endParaRPr lang="en-US" dirty="0"/>
          </a:p>
          <a:p>
            <a:pPr lvl="0">
              <a:buNone/>
            </a:pPr>
            <a:r>
              <a:rPr lang="en-US" dirty="0"/>
              <a:t>The focus ( the problem) you want to investigate (your research)</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600" y="381000"/>
            <a:ext cx="8229600" cy="5486400"/>
          </a:xfrm>
        </p:spPr>
        <p:txBody>
          <a:bodyPr/>
          <a:lstStyle/>
          <a:p>
            <a:pPr algn="ctr">
              <a:buNone/>
            </a:pPr>
            <a:r>
              <a:rPr lang="en-US" dirty="0" smtClean="0"/>
              <a:t> </a:t>
            </a:r>
            <a:r>
              <a:rPr lang="en-US" sz="3600" dirty="0" smtClean="0"/>
              <a:t>A </a:t>
            </a:r>
            <a:r>
              <a:rPr lang="en-US" sz="3600" dirty="0"/>
              <a:t>good research statement :</a:t>
            </a:r>
          </a:p>
          <a:p>
            <a:pPr lvl="0"/>
            <a:r>
              <a:rPr lang="en-US" dirty="0"/>
              <a:t>The problem is clearly stated and explained</a:t>
            </a:r>
          </a:p>
          <a:p>
            <a:pPr lvl="0"/>
            <a:r>
              <a:rPr lang="en-US" dirty="0"/>
              <a:t>The problem is significant (important)</a:t>
            </a:r>
          </a:p>
          <a:p>
            <a:pPr lvl="0"/>
            <a:r>
              <a:rPr lang="en-US" dirty="0"/>
              <a:t>A </a:t>
            </a:r>
            <a:r>
              <a:rPr lang="en-US" dirty="0" smtClean="0"/>
              <a:t>researchable </a:t>
            </a:r>
            <a:r>
              <a:rPr lang="en-US" dirty="0"/>
              <a:t>problem</a:t>
            </a:r>
          </a:p>
          <a:p>
            <a:pPr lvl="0"/>
            <a:r>
              <a:rPr lang="en-US" dirty="0"/>
              <a:t>The problem is interesting and suitable to the </a:t>
            </a:r>
            <a:r>
              <a:rPr lang="en-US" dirty="0" smtClean="0"/>
              <a:t>researchers</a:t>
            </a:r>
            <a:r>
              <a:rPr lang="en-US" dirty="0"/>
              <a:t>’ time, skills and available resources</a:t>
            </a:r>
          </a:p>
          <a:p>
            <a:pPr lvl="0"/>
            <a:r>
              <a:rPr lang="en-US" dirty="0"/>
              <a:t>The problem is ethical ( not cause harm to the subjects in anyway) </a:t>
            </a:r>
          </a:p>
          <a:p>
            <a:pPr lvl="0"/>
            <a:r>
              <a:rPr lang="en-US" dirty="0"/>
              <a:t>Can lead to further research</a:t>
            </a:r>
          </a:p>
          <a:p>
            <a:pPr>
              <a:buNone/>
            </a:pPr>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6800" y="304800"/>
            <a:ext cx="7620000" cy="5516562"/>
          </a:xfrm>
        </p:spPr>
        <p:txBody>
          <a:bodyPr>
            <a:normAutofit/>
          </a:bodyPr>
          <a:lstStyle/>
          <a:p>
            <a:r>
              <a:rPr lang="en-US" sz="6600" dirty="0" smtClean="0"/>
              <a:t>Research objectives</a:t>
            </a:r>
            <a:r>
              <a:rPr lang="en-US" sz="3200" dirty="0" smtClean="0"/>
              <a:t/>
            </a:r>
            <a:br>
              <a:rPr lang="en-US" sz="3200" dirty="0" smtClean="0"/>
            </a:br>
            <a:r>
              <a:rPr lang="en-US" sz="3200" dirty="0"/>
              <a:t/>
            </a:r>
            <a:br>
              <a:rPr lang="en-US" sz="3200" dirty="0"/>
            </a:br>
            <a:r>
              <a:rPr lang="en-US" sz="3200" dirty="0"/>
              <a:t>Why are you doing this research ? </a:t>
            </a:r>
            <a:r>
              <a:rPr lang="en-US" sz="3200" dirty="0" smtClean="0"/>
              <a:t/>
            </a:r>
            <a:br>
              <a:rPr lang="en-US" sz="3200" dirty="0" smtClean="0"/>
            </a:br>
            <a:r>
              <a:rPr lang="en-US" sz="3200" dirty="0"/>
              <a:t/>
            </a:r>
            <a:br>
              <a:rPr lang="en-US" sz="3200" dirty="0"/>
            </a:br>
            <a:r>
              <a:rPr lang="en-US" sz="3200" dirty="0"/>
              <a:t>The purpose of this research. You must </a:t>
            </a:r>
            <a:br>
              <a:rPr lang="en-US" sz="3200" dirty="0"/>
            </a:br>
            <a:r>
              <a:rPr lang="en-US" sz="3200" b="1" dirty="0" smtClean="0"/>
              <a:t>explain the objectives, aims, goal or mission of your research. </a:t>
            </a:r>
            <a:r>
              <a:rPr lang="en-US" sz="3200" dirty="0"/>
              <a:t/>
            </a:r>
            <a:br>
              <a:rPr lang="en-US" sz="3200" dirty="0"/>
            </a:br>
            <a:endParaRPr lang="en-US" sz="3200"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304800"/>
            <a:ext cx="8229600" cy="6278562"/>
          </a:xfrm>
        </p:spPr>
        <p:txBody>
          <a:bodyPr>
            <a:noAutofit/>
          </a:bodyPr>
          <a:lstStyle/>
          <a:p>
            <a:pPr algn="l"/>
            <a:r>
              <a:rPr lang="en-US" dirty="0" smtClean="0"/>
              <a:t>The </a:t>
            </a:r>
            <a:r>
              <a:rPr lang="en-US" b="1" dirty="0" smtClean="0"/>
              <a:t>purpose</a:t>
            </a:r>
            <a:r>
              <a:rPr lang="en-US" dirty="0" smtClean="0"/>
              <a:t> of this research is to </a:t>
            </a:r>
            <a:r>
              <a:rPr lang="en-US" sz="3200" dirty="0" smtClean="0"/>
              <a:t>:</a:t>
            </a:r>
            <a:br>
              <a:rPr lang="en-US" sz="3200" dirty="0" smtClean="0"/>
            </a:br>
            <a:r>
              <a:rPr lang="en-US" sz="3200" dirty="0" smtClean="0"/>
              <a:t/>
            </a:r>
            <a:br>
              <a:rPr lang="en-US" sz="3200" dirty="0" smtClean="0"/>
            </a:br>
            <a:r>
              <a:rPr lang="en-US" sz="3200" dirty="0" smtClean="0"/>
              <a:t>To examine ?</a:t>
            </a:r>
            <a:br>
              <a:rPr lang="en-US" sz="3200" dirty="0" smtClean="0"/>
            </a:br>
            <a:r>
              <a:rPr lang="en-US" sz="3200" dirty="0" smtClean="0"/>
              <a:t>To describe ?</a:t>
            </a:r>
            <a:br>
              <a:rPr lang="en-US" sz="3200" dirty="0" smtClean="0"/>
            </a:br>
            <a:r>
              <a:rPr lang="en-US" sz="3200" dirty="0" smtClean="0"/>
              <a:t>To evaluate ?</a:t>
            </a:r>
            <a:br>
              <a:rPr lang="en-US" sz="3200" dirty="0" smtClean="0"/>
            </a:br>
            <a:r>
              <a:rPr lang="en-US" sz="3200" dirty="0" smtClean="0"/>
              <a:t>To </a:t>
            </a:r>
            <a:r>
              <a:rPr lang="en-US" sz="3200" dirty="0" err="1" smtClean="0"/>
              <a:t>analyse</a:t>
            </a:r>
            <a:r>
              <a:rPr lang="en-US" sz="3200" dirty="0" smtClean="0"/>
              <a:t> ?</a:t>
            </a:r>
            <a:br>
              <a:rPr lang="en-US" sz="3200" dirty="0" smtClean="0"/>
            </a:br>
            <a:r>
              <a:rPr lang="en-US" sz="3200" dirty="0" smtClean="0"/>
              <a:t>To investigate ?</a:t>
            </a:r>
            <a:br>
              <a:rPr lang="en-US" sz="3200" dirty="0" smtClean="0"/>
            </a:br>
            <a:r>
              <a:rPr lang="en-US" sz="3200" dirty="0" smtClean="0"/>
              <a:t/>
            </a:r>
            <a:br>
              <a:rPr lang="en-US" sz="3200" dirty="0" smtClean="0"/>
            </a:br>
            <a:r>
              <a:rPr lang="en-US" sz="3200" dirty="0" smtClean="0"/>
              <a:t>Infinitive To + simple form of verbs + the objective</a:t>
            </a:r>
            <a:br>
              <a:rPr lang="en-US" sz="3200" dirty="0" smtClean="0"/>
            </a:br>
            <a:r>
              <a:rPr lang="en-US" sz="3200" b="1" dirty="0" err="1" smtClean="0"/>
              <a:t>e.g</a:t>
            </a:r>
            <a:r>
              <a:rPr lang="en-US" sz="3200" b="1" dirty="0" smtClean="0"/>
              <a:t> To identify student’s leisure activities</a:t>
            </a:r>
            <a:endParaRPr lang="en-US" sz="3200"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43000" y="274638"/>
            <a:ext cx="7543800" cy="6278562"/>
          </a:xfrm>
        </p:spPr>
        <p:txBody>
          <a:bodyPr/>
          <a:lstStyle/>
          <a:p>
            <a:r>
              <a:rPr lang="en-US" b="1" dirty="0" smtClean="0"/>
              <a:t>Research questions</a:t>
            </a:r>
            <a:r>
              <a:rPr lang="en-US" dirty="0" smtClean="0"/>
              <a:t/>
            </a:r>
            <a:br>
              <a:rPr lang="en-US" dirty="0" smtClean="0"/>
            </a:br>
            <a:r>
              <a:rPr lang="en-US" sz="3600" dirty="0"/>
              <a:t/>
            </a:r>
            <a:br>
              <a:rPr lang="en-US" sz="3600" dirty="0"/>
            </a:br>
            <a:r>
              <a:rPr lang="en-US" sz="3600" dirty="0"/>
              <a:t>What are the aspects of the issue or the topic you would like to investigate in depth</a:t>
            </a:r>
            <a:r>
              <a:rPr lang="en-US" sz="3600" dirty="0" smtClean="0"/>
              <a:t>.</a:t>
            </a:r>
            <a:br>
              <a:rPr lang="en-US" sz="3600" dirty="0" smtClean="0"/>
            </a:br>
            <a:r>
              <a:rPr lang="en-US" sz="3600" dirty="0"/>
              <a:t/>
            </a:r>
            <a:br>
              <a:rPr lang="en-US" sz="3600" dirty="0"/>
            </a:br>
            <a:r>
              <a:rPr lang="en-US" sz="3600" dirty="0"/>
              <a:t>Questions you develop and need to answered through the research </a:t>
            </a:r>
            <a:r>
              <a:rPr lang="en-US" sz="3600" dirty="0" smtClean="0"/>
              <a:t>(findings</a:t>
            </a:r>
            <a:r>
              <a:rPr lang="en-US" sz="3600" dirty="0"/>
              <a:t>)</a:t>
            </a:r>
            <a:br>
              <a:rPr lang="en-US" sz="3600" dirty="0"/>
            </a:br>
            <a:endParaRPr lang="en-US" sz="3600"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olstice">
  <a:themeElements>
    <a:clrScheme name="Solstice">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Solstice">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Solstice">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112</TotalTime>
  <Words>255</Words>
  <Application>Microsoft Office PowerPoint</Application>
  <PresentationFormat>On-screen Show (4:3)</PresentationFormat>
  <Paragraphs>42</Paragraphs>
  <Slides>11</Slides>
  <Notes>0</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Solstice</vt:lpstr>
      <vt:lpstr>Introduction  What to write in an introduction to report writing  ? </vt:lpstr>
      <vt:lpstr>Writing an introduction for a report</vt:lpstr>
      <vt:lpstr>Slide 3</vt:lpstr>
      <vt:lpstr>Slide 4</vt:lpstr>
      <vt:lpstr>Slide 5</vt:lpstr>
      <vt:lpstr>Slide 6</vt:lpstr>
      <vt:lpstr>Research objectives  Why are you doing this research ?   The purpose of this research. You must  explain the objectives, aims, goal or mission of your research.  </vt:lpstr>
      <vt:lpstr>The purpose of this research is to :  To examine ? To describe ? To evaluate ? To analyse ? To investigate ?  Infinitive To + simple form of verbs + the objective e.g To identify student’s leisure activities</vt:lpstr>
      <vt:lpstr>Research questions  What are the aspects of the issue or the topic you would like to investigate in depth.  Questions you develop and need to answered through the research (findings) </vt:lpstr>
      <vt:lpstr>Definitions of terms  What are the terms that is important and recurring in the research?   Other important terms that are also unfamiliar to the reader  E.g: ESL speakers – Speakers whose English is the second language.</vt:lpstr>
      <vt:lpstr>In brief…Why write introduction ?  The introduction   …Gives general information on the background of the research you are doing. …Provides readers  an understanding of your report, the series of events or ideas which lead to the development of  problem of the research. …Shows the need for an investigation of the problem. …Provides the ability for the readers to follow the discussion of your report clearly. …Accept your conclusions and recommendations.  </vt:lpstr>
    </vt:vector>
  </TitlesOfParts>
  <Company>UMP</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Introduction  Question 1  What to write in an introduction to report writing  ? </dc:title>
  <dc:creator>Owner</dc:creator>
  <cp:lastModifiedBy>Lecturer</cp:lastModifiedBy>
  <cp:revision>18</cp:revision>
  <dcterms:created xsi:type="dcterms:W3CDTF">2009-06-29T16:04:47Z</dcterms:created>
  <dcterms:modified xsi:type="dcterms:W3CDTF">2009-07-13T08:36:23Z</dcterms:modified>
</cp:coreProperties>
</file>