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"/>
  </p:notesMasterIdLst>
  <p:sldIdLst>
    <p:sldId id="257" r:id="rId2"/>
    <p:sldId id="263" r:id="rId3"/>
    <p:sldId id="258" r:id="rId4"/>
    <p:sldId id="273" r:id="rId5"/>
    <p:sldId id="276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99FF"/>
    <a:srgbClr val="0066FF"/>
    <a:srgbClr val="0033CC"/>
    <a:srgbClr val="CCCCFF"/>
    <a:srgbClr val="9999FF"/>
    <a:srgbClr val="FF3300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56" autoAdjust="0"/>
    <p:restoredTop sz="94660"/>
  </p:normalViewPr>
  <p:slideViewPr>
    <p:cSldViewPr>
      <p:cViewPr varScale="1">
        <p:scale>
          <a:sx n="73" d="100"/>
          <a:sy n="73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1C04DB-8EB9-4304-A038-BB81FBC85B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17601E6-5C17-4004-8ACB-4108D49E03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C77DF-58A1-40A7-B4E6-7A8B59F058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324C0-3D8C-4C05-932B-6978EFB15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1E4-7BF0-4256-98B4-A497ACDA4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9F161-152A-4291-B018-121735DFA0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3BED6-E89A-4111-9DFF-442702F72A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D2E3C-4A6B-4388-ABAB-8A5F2F285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FAEDC-A1FB-46F9-8CBF-D30C7FF0A9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B1AC-3AAF-43C2-9F9F-E3971F7A2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28573-8D22-4F95-A78D-134788A219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241AF-4A49-4FB6-926E-ECC92182D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MAY 15, 2007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ANS/AK-2007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98F04FA-2107-48B4-BB70-323F9804E48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 dirty="0" smtClean="0"/>
              <a:t>JULY 6, 2009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7A80191-8894-49A4-921A-FC96AAE54620}" type="slidenum">
              <a:rPr lang="en-US"/>
              <a:pPr/>
              <a:t>1</a:t>
            </a:fld>
            <a:endParaRPr lang="en-US"/>
          </a:p>
        </p:txBody>
      </p:sp>
      <p:sp>
        <p:nvSpPr>
          <p:cNvPr id="7" name="AutoShape 6"/>
          <p:cNvSpPr txBox="1">
            <a:spLocks noChangeArrowheads="1"/>
          </p:cNvSpPr>
          <p:nvPr/>
        </p:nvSpPr>
        <p:spPr bwMode="auto">
          <a:xfrm>
            <a:off x="838200" y="1143000"/>
            <a:ext cx="7696200" cy="4572000"/>
          </a:xfrm>
          <a:prstGeom prst="roundRect">
            <a:avLst>
              <a:gd name="adj" fmla="val 16667"/>
            </a:avLst>
          </a:prstGeom>
          <a:solidFill>
            <a:srgbClr val="993300"/>
          </a:solidFill>
          <a:ln w="38100">
            <a:solidFill>
              <a:srgbClr val="FFCC99"/>
            </a:solidFill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CC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ACADEMIC REPORT WRITING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CC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UHL 2332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CCFF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sz="3600"/>
              <a:t>NEED TO KNOW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3820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2 CREDITS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PRE-REQ: UHL </a:t>
            </a:r>
            <a:r>
              <a:rPr lang="en-US" sz="2800" dirty="0" smtClean="0"/>
              <a:t>2322 (TECHNICAL WRITING)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100% COURSEWORK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SYNOPSIS: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65589-5EDF-4C35-BF84-13A77BAD6261}" type="slidenum">
              <a:rPr lang="en-US"/>
              <a:pPr/>
              <a:t>2</a:t>
            </a:fld>
            <a:endParaRPr lang="en-US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2895600"/>
            <a:ext cx="8839200" cy="3416320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Mastering skills of writing academic report</a:t>
            </a:r>
            <a:endParaRPr lang="en-US" sz="2400" b="1" dirty="0"/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Emphasis  on :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Writing the purpose and objectives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Writing literature review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Exposure on data  collection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dirty="0" err="1" smtClean="0"/>
              <a:t>Analysing</a:t>
            </a:r>
            <a:r>
              <a:rPr lang="en-US" sz="2400" b="1" dirty="0" smtClean="0"/>
              <a:t> and presenting data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Drawing Conclusion and Practical recommendations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/>
              <a:t>Oral  presentation skills-</a:t>
            </a:r>
            <a:endParaRPr lang="en-US" sz="2400" dirty="0"/>
          </a:p>
          <a:p>
            <a:pPr lvl="1">
              <a:buFont typeface="Wingdings" pitchFamily="2" charset="2"/>
              <a:buChar char="v"/>
            </a:pPr>
            <a:r>
              <a:rPr lang="en-US" sz="2400" b="1" dirty="0"/>
              <a:t>Self-access activity.</a:t>
            </a:r>
            <a:endParaRPr lang="en-US" sz="2400" dirty="0"/>
          </a:p>
        </p:txBody>
      </p:sp>
      <p:sp>
        <p:nvSpPr>
          <p:cNvPr id="6" name="AutoShape 2"/>
          <p:cNvSpPr txBox="1">
            <a:spLocks noChangeArrowheads="1"/>
          </p:cNvSpPr>
          <p:nvPr/>
        </p:nvSpPr>
        <p:spPr bwMode="auto">
          <a:xfrm>
            <a:off x="10134600" y="2057400"/>
            <a:ext cx="8229600" cy="762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CCFF"/>
            </a:solidFill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NEED TO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  <a:prstGeom prst="bevel">
            <a:avLst>
              <a:gd name="adj" fmla="val 12500"/>
            </a:avLst>
          </a:prstGeom>
          <a:solidFill>
            <a:srgbClr val="000080"/>
          </a:solidFill>
          <a:ln w="28575">
            <a:solidFill>
              <a:srgbClr val="99CCFF"/>
            </a:solidFill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UNITS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23" name="AutoShap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572000"/>
          </a:xfrm>
          <a:prstGeom prst="roundRect">
            <a:avLst>
              <a:gd name="adj" fmla="val 6981"/>
            </a:avLst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/>
              <a:t>UNIT 1</a:t>
            </a:r>
            <a:r>
              <a:rPr lang="en-US" b="1" dirty="0" smtClean="0"/>
              <a:t>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 smtClean="0"/>
              <a:t>Introduction to Academic Report Writing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 smtClean="0"/>
              <a:t>(Weeks 1-2)</a:t>
            </a:r>
            <a:endParaRPr lang="en-US" b="1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sz="1800" b="1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/>
              <a:t>UNIT 2:</a:t>
            </a:r>
          </a:p>
          <a:p>
            <a:pPr>
              <a:buNone/>
            </a:pPr>
            <a:endParaRPr lang="en-MY" sz="1800" dirty="0">
              <a:latin typeface="+mn-lt"/>
              <a:ea typeface="+mn-ea"/>
              <a:cs typeface="+mn-cs"/>
            </a:endParaRPr>
          </a:p>
          <a:p>
            <a:r>
              <a:rPr lang="en-GB" sz="2800" b="1" dirty="0" smtClean="0">
                <a:latin typeface="+mn-lt"/>
                <a:ea typeface="+mn-ea"/>
                <a:cs typeface="+mn-cs"/>
              </a:rPr>
              <a:t>Writing </a:t>
            </a:r>
            <a:r>
              <a:rPr lang="en-GB" sz="2800" b="1" dirty="0">
                <a:latin typeface="+mn-lt"/>
                <a:ea typeface="+mn-ea"/>
                <a:cs typeface="+mn-cs"/>
              </a:rPr>
              <a:t>Introduction, Literature Review and Methodology for </a:t>
            </a:r>
            <a:r>
              <a:rPr lang="en-GB" sz="2800" b="1" dirty="0" smtClean="0">
                <a:latin typeface="+mn-lt"/>
                <a:ea typeface="+mn-ea"/>
                <a:cs typeface="+mn-cs"/>
              </a:rPr>
              <a:t>study</a:t>
            </a:r>
          </a:p>
          <a:p>
            <a:pPr>
              <a:buNone/>
            </a:pPr>
            <a:r>
              <a:rPr lang="en-GB" sz="2800" b="1" dirty="0"/>
              <a:t> </a:t>
            </a:r>
            <a:r>
              <a:rPr lang="en-GB" sz="2800" b="1" dirty="0" smtClean="0"/>
              <a:t>                     (Weeks 3-5)</a:t>
            </a:r>
            <a:endParaRPr lang="en-MY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B94-0488-47F2-84DE-1711EA250314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  <a:prstGeom prst="bevel">
            <a:avLst>
              <a:gd name="adj" fmla="val 12500"/>
            </a:avLst>
          </a:prstGeom>
          <a:solidFill>
            <a:srgbClr val="000080"/>
          </a:solidFill>
          <a:ln w="28575">
            <a:solidFill>
              <a:srgbClr val="99CCFF"/>
            </a:solidFill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123" name="AutoShap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229600" cy="4724400"/>
          </a:xfrm>
          <a:prstGeom prst="roundRect">
            <a:avLst>
              <a:gd name="adj" fmla="val 6981"/>
            </a:avLst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/>
              <a:t>UNIT </a:t>
            </a:r>
            <a:r>
              <a:rPr lang="en-US" b="1" dirty="0" smtClean="0"/>
              <a:t>3: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 smtClean="0"/>
              <a:t>Data Collection and Discussion of Findings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b="1" dirty="0" smtClean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 smtClean="0"/>
              <a:t>(Weeks 6-10)</a:t>
            </a:r>
            <a:endParaRPr lang="en-US" b="1" dirty="0"/>
          </a:p>
          <a:p>
            <a:pPr algn="ctr">
              <a:lnSpc>
                <a:spcPct val="80000"/>
              </a:lnSpc>
              <a:buFontTx/>
              <a:buNone/>
            </a:pPr>
            <a:endParaRPr lang="en-US" sz="1800" b="1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/>
              <a:t>UNIT </a:t>
            </a:r>
            <a:r>
              <a:rPr lang="en-US" b="1" dirty="0" smtClean="0"/>
              <a:t>4: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dirty="0" smtClean="0"/>
              <a:t>Conclusion and Recommendations</a:t>
            </a:r>
            <a:endParaRPr lang="en-US" b="1" dirty="0"/>
          </a:p>
          <a:p>
            <a:pPr>
              <a:buNone/>
            </a:pPr>
            <a:endParaRPr lang="en-GB" sz="2800" b="1" dirty="0" smtClean="0"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GB" sz="2800" b="1" dirty="0"/>
              <a:t> </a:t>
            </a:r>
            <a:r>
              <a:rPr lang="en-GB" sz="2800" b="1" dirty="0" smtClean="0"/>
              <a:t>                     (Weeks 11-14)</a:t>
            </a:r>
            <a:endParaRPr lang="en-MY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B94-0488-47F2-84DE-1711EA250314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  <a:prstGeom prst="bevel">
            <a:avLst>
              <a:gd name="adj" fmla="val 12500"/>
            </a:avLst>
          </a:prstGeom>
          <a:solidFill>
            <a:srgbClr val="000080"/>
          </a:solidFill>
          <a:ln w="28575">
            <a:solidFill>
              <a:srgbClr val="99CCFF"/>
            </a:solidFill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ASSESSMENTS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123" name="AutoShap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458200" cy="4572000"/>
          </a:xfrm>
          <a:prstGeom prst="roundRect">
            <a:avLst>
              <a:gd name="adj" fmla="val 6981"/>
            </a:avLst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                   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MY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B94-0488-47F2-84DE-1711EA250314}" type="slidenum">
              <a:rPr lang="en-US"/>
              <a:pPr/>
              <a:t>5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81000" y="1600200"/>
          <a:ext cx="83058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5181600"/>
                <a:gridCol w="1219200"/>
              </a:tblGrid>
              <a:tr h="6121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Assessments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Week</a:t>
                      </a:r>
                      <a:endParaRPr lang="en-MY" dirty="0"/>
                    </a:p>
                  </a:txBody>
                  <a:tcPr/>
                </a:tc>
              </a:tr>
              <a:tr h="6121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Assessment</a:t>
                      </a:r>
                      <a:r>
                        <a:rPr lang="en-US" sz="2000" baseline="0" dirty="0" smtClean="0"/>
                        <a:t>  1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Submission of Proposal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</a:tr>
              <a:tr h="6121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Assessment  2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Submission of Chapters 1,2,and 3 of Study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MY" dirty="0"/>
                    </a:p>
                  </a:txBody>
                  <a:tcPr/>
                </a:tc>
              </a:tr>
              <a:tr h="6121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Assessment</a:t>
                      </a:r>
                      <a:r>
                        <a:rPr lang="en-US" sz="2000" baseline="0" dirty="0" smtClean="0"/>
                        <a:t>  3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Group Interview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MY" dirty="0"/>
                    </a:p>
                  </a:txBody>
                  <a:tcPr/>
                </a:tc>
              </a:tr>
              <a:tr h="6121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Assessment  4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Oral Presentation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MY" dirty="0"/>
                    </a:p>
                  </a:txBody>
                  <a:tcPr/>
                </a:tc>
              </a:tr>
              <a:tr h="6121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Assessment  5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Final Report Submission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010400" cy="6096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8080"/>
            </a:solidFill>
            <a:round/>
            <a:headEnd type="none" w="med" len="med"/>
            <a:tailEnd type="none" w="med" len="med"/>
          </a:ln>
        </p:spPr>
        <p:txBody>
          <a:bodyPr>
            <a:normAutofit fontScale="90000"/>
          </a:bodyPr>
          <a:lstStyle/>
          <a:p>
            <a:r>
              <a:rPr lang="en-US" sz="3200" b="1"/>
              <a:t>ACADEMIC RULES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762000"/>
            <a:ext cx="8686800" cy="5410200"/>
          </a:xfrm>
          <a:noFill/>
          <a:ln w="28575">
            <a:solidFill>
              <a:srgbClr val="0000FF"/>
            </a:solidFill>
          </a:ln>
        </p:spPr>
        <p:txBody>
          <a:bodyPr tIns="0" rIns="0" bIns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600" b="1">
                <a:solidFill>
                  <a:srgbClr val="0066FF"/>
                </a:solidFill>
              </a:rPr>
              <a:t>ATTENDANCE/ ABSENTEEISM</a:t>
            </a:r>
            <a:r>
              <a:rPr lang="en-US" sz="2800"/>
              <a:t> 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100%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Mc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Authorised letters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2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600" b="1">
                <a:solidFill>
                  <a:srgbClr val="0066FF"/>
                </a:solidFill>
              </a:rPr>
              <a:t>PUNCTUALITY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200" b="1">
              <a:solidFill>
                <a:srgbClr val="0066FF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600" b="1">
                <a:solidFill>
                  <a:srgbClr val="0066FF"/>
                </a:solidFill>
              </a:rPr>
              <a:t>ASSESSMENT 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Teachers </a:t>
            </a:r>
            <a:r>
              <a:rPr lang="en-US" sz="2000">
                <a:solidFill>
                  <a:srgbClr val="FF3300"/>
                </a:solidFill>
              </a:rPr>
              <a:t>will not entertain</a:t>
            </a:r>
            <a:r>
              <a:rPr lang="en-US" sz="2000"/>
              <a:t> arrangements other than the ones scheduled. (Except for genuine cases, such as death, MC from university clinic – </a:t>
            </a:r>
            <a:r>
              <a:rPr lang="en-US" sz="2000" i="1"/>
              <a:t>oversleeping is not a genuine case</a:t>
            </a:r>
            <a:r>
              <a:rPr lang="en-US" sz="2000"/>
              <a:t>)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2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600" b="1">
                <a:solidFill>
                  <a:srgbClr val="0066FF"/>
                </a:solidFill>
              </a:rPr>
              <a:t>PARTICIPATION IN CLASS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Ask questions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Contribute to group work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20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600" b="1">
                <a:solidFill>
                  <a:srgbClr val="0066FF"/>
                </a:solidFill>
              </a:rPr>
              <a:t>PLAGIARISM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/>
              <a:t>Serious offense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000">
                <a:solidFill>
                  <a:srgbClr val="FF3300"/>
                </a:solidFill>
              </a:rPr>
              <a:t>Zero</a:t>
            </a:r>
            <a:r>
              <a:rPr lang="en-US" sz="2000"/>
              <a:t> will be given to assignment/work with plagiarised materials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2ECE9-7527-4F7B-96F7-D1F28CE0768A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15963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808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sz="3600"/>
              <a:t>LANGUAGE LABS RULES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00600"/>
          </a:xfrm>
          <a:noFill/>
          <a:ln w="28575">
            <a:solidFill>
              <a:srgbClr val="0000FF"/>
            </a:solidFill>
          </a:ln>
        </p:spPr>
        <p:txBody>
          <a:bodyPr tIns="0" rIns="0" bIns="0" anchor="ctr"/>
          <a:lstStyle/>
          <a:p>
            <a:r>
              <a:rPr lang="en-US" b="1">
                <a:solidFill>
                  <a:srgbClr val="0066FF"/>
                </a:solidFill>
              </a:rPr>
              <a:t>USE OF LANGUAGE LABS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Do not enter</a:t>
            </a:r>
            <a:r>
              <a:rPr lang="en-US"/>
              <a:t> the labs without the presence of your teacher</a:t>
            </a:r>
          </a:p>
          <a:p>
            <a:pPr lvl="1">
              <a:lnSpc>
                <a:spcPct val="80000"/>
              </a:lnSpc>
            </a:pPr>
            <a:r>
              <a:rPr lang="en-US"/>
              <a:t>Shoes on rack</a:t>
            </a:r>
          </a:p>
          <a:p>
            <a:pPr lvl="1">
              <a:lnSpc>
                <a:spcPct val="80000"/>
              </a:lnSpc>
            </a:pPr>
            <a:r>
              <a:rPr lang="en-US"/>
              <a:t>Chairs pushed in after use </a:t>
            </a:r>
          </a:p>
          <a:p>
            <a:pPr lvl="1">
              <a:lnSpc>
                <a:spcPct val="80000"/>
              </a:lnSpc>
            </a:pPr>
            <a:r>
              <a:rPr lang="en-US">
                <a:solidFill>
                  <a:srgbClr val="FF3300"/>
                </a:solidFill>
              </a:rPr>
              <a:t>Adhere to all lab rules</a:t>
            </a:r>
          </a:p>
          <a:p>
            <a:r>
              <a:rPr lang="en-US" b="1">
                <a:solidFill>
                  <a:srgbClr val="0066FF"/>
                </a:solidFill>
              </a:rPr>
              <a:t>USE OF COMPUTERS IN CLASS</a:t>
            </a:r>
          </a:p>
          <a:p>
            <a:pPr lvl="1">
              <a:lnSpc>
                <a:spcPct val="80000"/>
              </a:lnSpc>
            </a:pPr>
            <a:r>
              <a:rPr lang="en-US"/>
              <a:t>No chatting</a:t>
            </a:r>
          </a:p>
          <a:p>
            <a:pPr lvl="1">
              <a:lnSpc>
                <a:spcPct val="80000"/>
              </a:lnSpc>
            </a:pPr>
            <a:r>
              <a:rPr lang="en-US"/>
              <a:t>No games</a:t>
            </a:r>
          </a:p>
          <a:p>
            <a:pPr lvl="1">
              <a:lnSpc>
                <a:spcPct val="80000"/>
              </a:lnSpc>
            </a:pPr>
            <a:r>
              <a:rPr lang="en-US"/>
              <a:t>No downloads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321B7-2175-46D1-837A-B08FB2BBA9D8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60375" y="1371600"/>
            <a:ext cx="8226425" cy="1447800"/>
          </a:xfrm>
          <a:noFill/>
        </p:spPr>
        <p:txBody>
          <a:bodyPr anchor="ctr" anchorCtr="0"/>
          <a:lstStyle/>
          <a:p>
            <a:r>
              <a:rPr lang="en-US" sz="7200"/>
              <a:t>THANK YOU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3886200"/>
            <a:ext cx="8534400" cy="762000"/>
          </a:xfrm>
        </p:spPr>
        <p:txBody>
          <a:bodyPr>
            <a:normAutofit/>
          </a:bodyPr>
          <a:lstStyle/>
          <a:p>
            <a:r>
              <a:rPr lang="en-US" sz="4000"/>
              <a:t>HAVE A WONDERFUL SEMESTER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15C9D6B-02A7-451E-98FB-8C10773B383A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279</Words>
  <Application>Microsoft Office PowerPoint</Application>
  <PresentationFormat>On-screen Show (4:3)</PresentationFormat>
  <Paragraphs>95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Textured</vt:lpstr>
      <vt:lpstr>Slide 1</vt:lpstr>
      <vt:lpstr>NEED TO KNOW</vt:lpstr>
      <vt:lpstr>UNITS</vt:lpstr>
      <vt:lpstr>UNITS</vt:lpstr>
      <vt:lpstr>ASSESSMENTS</vt:lpstr>
      <vt:lpstr>ACADEMIC RULES</vt:lpstr>
      <vt:lpstr>LANGUAGE LABS RULES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SEM1 2007 2008</dc:title>
  <dc:creator>KUKTEM</dc:creator>
  <cp:lastModifiedBy>User</cp:lastModifiedBy>
  <cp:revision>69</cp:revision>
  <dcterms:created xsi:type="dcterms:W3CDTF">2007-07-06T17:28:58Z</dcterms:created>
  <dcterms:modified xsi:type="dcterms:W3CDTF">2009-07-14T02:45:59Z</dcterms:modified>
</cp:coreProperties>
</file>